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61" r:id="rId5"/>
    <p:sldId id="263" r:id="rId6"/>
    <p:sldId id="270" r:id="rId7"/>
    <p:sldId id="265" r:id="rId8"/>
    <p:sldId id="274" r:id="rId9"/>
    <p:sldId id="272" r:id="rId10"/>
    <p:sldId id="271" r:id="rId11"/>
    <p:sldId id="273" r:id="rId12"/>
    <p:sldId id="278" r:id="rId13"/>
    <p:sldId id="258" r:id="rId14"/>
    <p:sldId id="280" r:id="rId15"/>
    <p:sldId id="262" r:id="rId16"/>
    <p:sldId id="267" r:id="rId17"/>
    <p:sldId id="275" r:id="rId18"/>
    <p:sldId id="269" r:id="rId19"/>
    <p:sldId id="281" r:id="rId20"/>
    <p:sldId id="276" r:id="rId21"/>
    <p:sldId id="266" r:id="rId22"/>
    <p:sldId id="268" r:id="rId23"/>
    <p:sldId id="264" r:id="rId24"/>
    <p:sldId id="277" r:id="rId25"/>
    <p:sldId id="279" r:id="rId2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62" autoAdjust="0"/>
    <p:restoredTop sz="94660"/>
  </p:normalViewPr>
  <p:slideViewPr>
    <p:cSldViewPr>
      <p:cViewPr varScale="1">
        <p:scale>
          <a:sx n="69" d="100"/>
          <a:sy n="69" d="100"/>
        </p:scale>
        <p:origin x="-141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C5678-EE20-4FA5-88E2-6E0BD67A2E26}" type="datetime1">
              <a:rPr lang="en-US" smtClean="0"/>
              <a:t>11/15/2015</a:t>
            </a:fld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51B39-B140-43FE-96DB-472A2B59CE7C}" type="datetime1">
              <a:rPr lang="en-US" smtClean="0"/>
              <a:t>11/15/2015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00BB2-27C5-458B-ABCE-839C88CF47CE}" type="datetime1">
              <a:rPr lang="en-US" smtClean="0"/>
              <a:t>11/15/2015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D738E-8962-435F-8C43-147B8DD7E819}" type="datetime1">
              <a:rPr lang="en-US" smtClean="0"/>
              <a:t>11/15/2015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AEA93-55E7-4DA9-90C2-089A26EEFEC4}" type="datetime1">
              <a:rPr lang="en-US" smtClean="0"/>
              <a:t>11/15/2015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CF3C7-6809-4F39-BD67-A75817BDDE0A}" type="datetime1">
              <a:rPr lang="en-US" smtClean="0"/>
              <a:t>11/15/2015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AEB24-CE78-465C-A726-91D0868FA48F}" type="datetime1">
              <a:rPr lang="en-US" smtClean="0"/>
              <a:t>11/15/2015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AADF0-1749-4E8B-9691-B44A5F8C0895}" type="datetime1">
              <a:rPr lang="en-US" smtClean="0"/>
              <a:t>11/15/2015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F628A-A867-4937-BBE5-207DB6F9C51A}" type="datetime1">
              <a:rPr lang="en-US" smtClean="0"/>
              <a:t>11/15/2015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8BBB94-68E6-4675-A946-F1C5994EDBD7}" type="datetime1">
              <a:rPr lang="en-US" smtClean="0"/>
              <a:t>11/15/2015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B8377-21E3-4835-B75D-4E2847E2750F}" type="datetime1">
              <a:rPr lang="en-US" smtClean="0"/>
              <a:t>11/15/2015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0C4986D-6BE9-4264-908F-02DB36FD8D6C}" type="datetime1">
              <a:rPr lang="en-US" smtClean="0"/>
              <a:t>11/15/2015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r>
              <a:rPr lang="en-US" smtClean="0"/>
              <a:t>Footer Text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A9B540C-44DA-4F69-89C9-7C84606640D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wshyX6Hw52I" TargetMode="Externa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3395463"/>
          </a:xfrm>
        </p:spPr>
        <p:txBody>
          <a:bodyPr/>
          <a:lstStyle/>
          <a:p>
            <a:r>
              <a:rPr lang="en-AU" sz="4800" dirty="0" smtClean="0"/>
              <a:t>Women’s Experiences of First Time Labour and Birth</a:t>
            </a:r>
            <a:br>
              <a:rPr lang="en-AU" sz="4800" dirty="0" smtClean="0"/>
            </a:br>
            <a:r>
              <a:rPr lang="en-AU" sz="4800" dirty="0" smtClean="0"/>
              <a:t/>
            </a:r>
            <a:br>
              <a:rPr lang="en-AU" sz="4800" dirty="0" smtClean="0"/>
            </a:br>
            <a:r>
              <a:rPr lang="en-AU" sz="4800" dirty="0" smtClean="0"/>
              <a:t>- Induction -</a:t>
            </a:r>
            <a:endParaRPr lang="en-GB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55576" y="4953000"/>
            <a:ext cx="7992888" cy="1219200"/>
          </a:xfrm>
        </p:spPr>
        <p:txBody>
          <a:bodyPr/>
          <a:lstStyle/>
          <a:p>
            <a:r>
              <a:rPr lang="en-AU" dirty="0" smtClean="0"/>
              <a:t>Tessa Kowaliw</a:t>
            </a:r>
            <a:br>
              <a:rPr lang="en-AU" dirty="0" smtClean="0"/>
            </a:br>
            <a:r>
              <a:rPr lang="en-AU" dirty="0" smtClean="0"/>
              <a:t>President, South Australian </a:t>
            </a:r>
            <a:br>
              <a:rPr lang="en-AU" dirty="0" smtClean="0"/>
            </a:br>
            <a:r>
              <a:rPr lang="en-AU" dirty="0" smtClean="0"/>
              <a:t>Maternity Reform Association Inc.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54747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2296" indent="0">
              <a:buFont typeface="Arial" panose="020B0604020202020204" pitchFamily="34" charset="0"/>
              <a:buNone/>
            </a:pPr>
            <a:r>
              <a:rPr lang="en-AU" dirty="0" smtClean="0"/>
              <a:t>				0	1	2	3</a:t>
            </a:r>
          </a:p>
          <a:p>
            <a:pPr marL="82296" indent="0">
              <a:buFont typeface="Arial" panose="020B0604020202020204" pitchFamily="34" charset="0"/>
              <a:buNone/>
            </a:pPr>
            <a:endParaRPr lang="en-AU" dirty="0" smtClean="0"/>
          </a:p>
          <a:p>
            <a:pPr marL="82296" indent="0">
              <a:buFont typeface="Arial" panose="020B0604020202020204" pitchFamily="34" charset="0"/>
              <a:buNone/>
            </a:pPr>
            <a:r>
              <a:rPr lang="en-AU" dirty="0" smtClean="0"/>
              <a:t>Dilation (cm)		</a:t>
            </a:r>
            <a:r>
              <a:rPr lang="en-AU" sz="2000" dirty="0" smtClean="0"/>
              <a:t>0	1-2	3-4	5-6</a:t>
            </a:r>
          </a:p>
          <a:p>
            <a:pPr marL="82296" indent="0">
              <a:buFont typeface="Arial" panose="020B0604020202020204" pitchFamily="34" charset="0"/>
              <a:buNone/>
            </a:pPr>
            <a:r>
              <a:rPr lang="en-AU" dirty="0" smtClean="0"/>
              <a:t>Effacement (%)	</a:t>
            </a:r>
            <a:r>
              <a:rPr lang="en-AU" sz="2000" dirty="0" smtClean="0"/>
              <a:t>0-30</a:t>
            </a:r>
            <a:r>
              <a:rPr lang="en-AU" sz="2000" dirty="0" smtClean="0"/>
              <a:t>	40-50	60-79	80</a:t>
            </a:r>
          </a:p>
          <a:p>
            <a:pPr marL="82296" indent="0">
              <a:buFont typeface="Arial" panose="020B0604020202020204" pitchFamily="34" charset="0"/>
              <a:buNone/>
            </a:pPr>
            <a:r>
              <a:rPr lang="en-AU" dirty="0" smtClean="0"/>
              <a:t>Station			</a:t>
            </a:r>
            <a:r>
              <a:rPr lang="en-AU" sz="2000" dirty="0" smtClean="0"/>
              <a:t>-3	-2	-1,0	+1, +2</a:t>
            </a:r>
          </a:p>
          <a:p>
            <a:pPr marL="82296" indent="0">
              <a:buFont typeface="Arial" panose="020B0604020202020204" pitchFamily="34" charset="0"/>
              <a:buNone/>
            </a:pPr>
            <a:r>
              <a:rPr lang="en-AU" dirty="0" smtClean="0"/>
              <a:t>Consistency		</a:t>
            </a:r>
            <a:r>
              <a:rPr lang="en-AU" sz="1600" dirty="0" smtClean="0"/>
              <a:t>Firm	Medium</a:t>
            </a:r>
            <a:r>
              <a:rPr lang="en-AU" sz="2400" dirty="0" smtClean="0"/>
              <a:t>	</a:t>
            </a:r>
            <a:r>
              <a:rPr lang="en-AU" sz="1600" dirty="0" smtClean="0"/>
              <a:t>Soft	-</a:t>
            </a:r>
          </a:p>
          <a:p>
            <a:pPr marL="82296" indent="0">
              <a:buFont typeface="Arial" panose="020B0604020202020204" pitchFamily="34" charset="0"/>
              <a:buNone/>
            </a:pPr>
            <a:r>
              <a:rPr lang="en-AU" dirty="0" smtClean="0"/>
              <a:t>Position			</a:t>
            </a:r>
            <a:r>
              <a:rPr lang="en-AU" sz="1600" dirty="0" smtClean="0"/>
              <a:t>Posterior	Mid	Anterior	-</a:t>
            </a:r>
            <a:endParaRPr lang="en-AU" dirty="0" smtClean="0"/>
          </a:p>
          <a:p>
            <a:endParaRPr lang="en-GB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AU" smtClean="0"/>
              <a:t>Bishop Score:</a:t>
            </a:r>
            <a:endParaRPr lang="en-GB" dirty="0"/>
          </a:p>
        </p:txBody>
      </p:sp>
      <p:sp>
        <p:nvSpPr>
          <p:cNvPr id="7" name="Freeform 6"/>
          <p:cNvSpPr/>
          <p:nvPr/>
        </p:nvSpPr>
        <p:spPr>
          <a:xfrm>
            <a:off x="4067944" y="2924944"/>
            <a:ext cx="374073" cy="419472"/>
          </a:xfrm>
          <a:custGeom>
            <a:avLst/>
            <a:gdLst>
              <a:gd name="connsiteX0" fmla="*/ 332509 w 374073"/>
              <a:gd name="connsiteY0" fmla="*/ 138546 h 581891"/>
              <a:gd name="connsiteX1" fmla="*/ 318655 w 374073"/>
              <a:gd name="connsiteY1" fmla="*/ 69273 h 581891"/>
              <a:gd name="connsiteX2" fmla="*/ 290945 w 374073"/>
              <a:gd name="connsiteY2" fmla="*/ 41564 h 581891"/>
              <a:gd name="connsiteX3" fmla="*/ 193964 w 374073"/>
              <a:gd name="connsiteY3" fmla="*/ 0 h 581891"/>
              <a:gd name="connsiteX4" fmla="*/ 96982 w 374073"/>
              <a:gd name="connsiteY4" fmla="*/ 13855 h 581891"/>
              <a:gd name="connsiteX5" fmla="*/ 83127 w 374073"/>
              <a:gd name="connsiteY5" fmla="*/ 55418 h 581891"/>
              <a:gd name="connsiteX6" fmla="*/ 55418 w 374073"/>
              <a:gd name="connsiteY6" fmla="*/ 96982 h 581891"/>
              <a:gd name="connsiteX7" fmla="*/ 13855 w 374073"/>
              <a:gd name="connsiteY7" fmla="*/ 221673 h 581891"/>
              <a:gd name="connsiteX8" fmla="*/ 0 w 374073"/>
              <a:gd name="connsiteY8" fmla="*/ 263236 h 581891"/>
              <a:gd name="connsiteX9" fmla="*/ 69273 w 374073"/>
              <a:gd name="connsiteY9" fmla="*/ 554182 h 581891"/>
              <a:gd name="connsiteX10" fmla="*/ 124691 w 374073"/>
              <a:gd name="connsiteY10" fmla="*/ 568036 h 581891"/>
              <a:gd name="connsiteX11" fmla="*/ 166255 w 374073"/>
              <a:gd name="connsiteY11" fmla="*/ 581891 h 581891"/>
              <a:gd name="connsiteX12" fmla="*/ 360218 w 374073"/>
              <a:gd name="connsiteY12" fmla="*/ 512618 h 581891"/>
              <a:gd name="connsiteX13" fmla="*/ 374073 w 374073"/>
              <a:gd name="connsiteY13" fmla="*/ 457200 h 581891"/>
              <a:gd name="connsiteX14" fmla="*/ 360218 w 374073"/>
              <a:gd name="connsiteY14" fmla="*/ 180109 h 581891"/>
              <a:gd name="connsiteX15" fmla="*/ 346364 w 374073"/>
              <a:gd name="connsiteY15" fmla="*/ 124691 h 581891"/>
              <a:gd name="connsiteX16" fmla="*/ 332509 w 374073"/>
              <a:gd name="connsiteY16" fmla="*/ 138546 h 581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74073" h="581891">
                <a:moveTo>
                  <a:pt x="332509" y="138546"/>
                </a:moveTo>
                <a:cubicBezTo>
                  <a:pt x="327891" y="129310"/>
                  <a:pt x="327931" y="90917"/>
                  <a:pt x="318655" y="69273"/>
                </a:cubicBezTo>
                <a:cubicBezTo>
                  <a:pt x="313509" y="57267"/>
                  <a:pt x="301814" y="48810"/>
                  <a:pt x="290945" y="41564"/>
                </a:cubicBezTo>
                <a:cubicBezTo>
                  <a:pt x="256706" y="18738"/>
                  <a:pt x="230908" y="12315"/>
                  <a:pt x="193964" y="0"/>
                </a:cubicBezTo>
                <a:cubicBezTo>
                  <a:pt x="161637" y="4618"/>
                  <a:pt x="126190" y="-749"/>
                  <a:pt x="96982" y="13855"/>
                </a:cubicBezTo>
                <a:cubicBezTo>
                  <a:pt x="83920" y="20386"/>
                  <a:pt x="89658" y="42356"/>
                  <a:pt x="83127" y="55418"/>
                </a:cubicBezTo>
                <a:cubicBezTo>
                  <a:pt x="75680" y="70311"/>
                  <a:pt x="64654" y="83127"/>
                  <a:pt x="55418" y="96982"/>
                </a:cubicBezTo>
                <a:lnTo>
                  <a:pt x="13855" y="221673"/>
                </a:lnTo>
                <a:lnTo>
                  <a:pt x="0" y="263236"/>
                </a:lnTo>
                <a:cubicBezTo>
                  <a:pt x="8014" y="335364"/>
                  <a:pt x="-26312" y="499562"/>
                  <a:pt x="69273" y="554182"/>
                </a:cubicBezTo>
                <a:cubicBezTo>
                  <a:pt x="85805" y="563629"/>
                  <a:pt x="106382" y="562805"/>
                  <a:pt x="124691" y="568036"/>
                </a:cubicBezTo>
                <a:cubicBezTo>
                  <a:pt x="138733" y="572048"/>
                  <a:pt x="152400" y="577273"/>
                  <a:pt x="166255" y="581891"/>
                </a:cubicBezTo>
                <a:cubicBezTo>
                  <a:pt x="340255" y="555122"/>
                  <a:pt x="332095" y="611048"/>
                  <a:pt x="360218" y="512618"/>
                </a:cubicBezTo>
                <a:cubicBezTo>
                  <a:pt x="365449" y="494309"/>
                  <a:pt x="369455" y="475673"/>
                  <a:pt x="374073" y="457200"/>
                </a:cubicBezTo>
                <a:cubicBezTo>
                  <a:pt x="369455" y="364836"/>
                  <a:pt x="367898" y="272269"/>
                  <a:pt x="360218" y="180109"/>
                </a:cubicBezTo>
                <a:cubicBezTo>
                  <a:pt x="358637" y="161134"/>
                  <a:pt x="354879" y="141722"/>
                  <a:pt x="346364" y="124691"/>
                </a:cubicBezTo>
                <a:cubicBezTo>
                  <a:pt x="340522" y="113008"/>
                  <a:pt x="337127" y="147782"/>
                  <a:pt x="332509" y="138546"/>
                </a:cubicBezTo>
                <a:close/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Freeform 7"/>
          <p:cNvSpPr/>
          <p:nvPr/>
        </p:nvSpPr>
        <p:spPr>
          <a:xfrm>
            <a:off x="4067943" y="3501008"/>
            <a:ext cx="720081" cy="419472"/>
          </a:xfrm>
          <a:custGeom>
            <a:avLst/>
            <a:gdLst>
              <a:gd name="connsiteX0" fmla="*/ 332509 w 374073"/>
              <a:gd name="connsiteY0" fmla="*/ 138546 h 581891"/>
              <a:gd name="connsiteX1" fmla="*/ 318655 w 374073"/>
              <a:gd name="connsiteY1" fmla="*/ 69273 h 581891"/>
              <a:gd name="connsiteX2" fmla="*/ 290945 w 374073"/>
              <a:gd name="connsiteY2" fmla="*/ 41564 h 581891"/>
              <a:gd name="connsiteX3" fmla="*/ 193964 w 374073"/>
              <a:gd name="connsiteY3" fmla="*/ 0 h 581891"/>
              <a:gd name="connsiteX4" fmla="*/ 96982 w 374073"/>
              <a:gd name="connsiteY4" fmla="*/ 13855 h 581891"/>
              <a:gd name="connsiteX5" fmla="*/ 83127 w 374073"/>
              <a:gd name="connsiteY5" fmla="*/ 55418 h 581891"/>
              <a:gd name="connsiteX6" fmla="*/ 55418 w 374073"/>
              <a:gd name="connsiteY6" fmla="*/ 96982 h 581891"/>
              <a:gd name="connsiteX7" fmla="*/ 13855 w 374073"/>
              <a:gd name="connsiteY7" fmla="*/ 221673 h 581891"/>
              <a:gd name="connsiteX8" fmla="*/ 0 w 374073"/>
              <a:gd name="connsiteY8" fmla="*/ 263236 h 581891"/>
              <a:gd name="connsiteX9" fmla="*/ 69273 w 374073"/>
              <a:gd name="connsiteY9" fmla="*/ 554182 h 581891"/>
              <a:gd name="connsiteX10" fmla="*/ 124691 w 374073"/>
              <a:gd name="connsiteY10" fmla="*/ 568036 h 581891"/>
              <a:gd name="connsiteX11" fmla="*/ 166255 w 374073"/>
              <a:gd name="connsiteY11" fmla="*/ 581891 h 581891"/>
              <a:gd name="connsiteX12" fmla="*/ 360218 w 374073"/>
              <a:gd name="connsiteY12" fmla="*/ 512618 h 581891"/>
              <a:gd name="connsiteX13" fmla="*/ 374073 w 374073"/>
              <a:gd name="connsiteY13" fmla="*/ 457200 h 581891"/>
              <a:gd name="connsiteX14" fmla="*/ 360218 w 374073"/>
              <a:gd name="connsiteY14" fmla="*/ 180109 h 581891"/>
              <a:gd name="connsiteX15" fmla="*/ 346364 w 374073"/>
              <a:gd name="connsiteY15" fmla="*/ 124691 h 581891"/>
              <a:gd name="connsiteX16" fmla="*/ 332509 w 374073"/>
              <a:gd name="connsiteY16" fmla="*/ 138546 h 581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74073" h="581891">
                <a:moveTo>
                  <a:pt x="332509" y="138546"/>
                </a:moveTo>
                <a:cubicBezTo>
                  <a:pt x="327891" y="129310"/>
                  <a:pt x="327931" y="90917"/>
                  <a:pt x="318655" y="69273"/>
                </a:cubicBezTo>
                <a:cubicBezTo>
                  <a:pt x="313509" y="57267"/>
                  <a:pt x="301814" y="48810"/>
                  <a:pt x="290945" y="41564"/>
                </a:cubicBezTo>
                <a:cubicBezTo>
                  <a:pt x="256706" y="18738"/>
                  <a:pt x="230908" y="12315"/>
                  <a:pt x="193964" y="0"/>
                </a:cubicBezTo>
                <a:cubicBezTo>
                  <a:pt x="161637" y="4618"/>
                  <a:pt x="126190" y="-749"/>
                  <a:pt x="96982" y="13855"/>
                </a:cubicBezTo>
                <a:cubicBezTo>
                  <a:pt x="83920" y="20386"/>
                  <a:pt x="89658" y="42356"/>
                  <a:pt x="83127" y="55418"/>
                </a:cubicBezTo>
                <a:cubicBezTo>
                  <a:pt x="75680" y="70311"/>
                  <a:pt x="64654" y="83127"/>
                  <a:pt x="55418" y="96982"/>
                </a:cubicBezTo>
                <a:lnTo>
                  <a:pt x="13855" y="221673"/>
                </a:lnTo>
                <a:lnTo>
                  <a:pt x="0" y="263236"/>
                </a:lnTo>
                <a:cubicBezTo>
                  <a:pt x="8014" y="335364"/>
                  <a:pt x="-26312" y="499562"/>
                  <a:pt x="69273" y="554182"/>
                </a:cubicBezTo>
                <a:cubicBezTo>
                  <a:pt x="85805" y="563629"/>
                  <a:pt x="106382" y="562805"/>
                  <a:pt x="124691" y="568036"/>
                </a:cubicBezTo>
                <a:cubicBezTo>
                  <a:pt x="138733" y="572048"/>
                  <a:pt x="152400" y="577273"/>
                  <a:pt x="166255" y="581891"/>
                </a:cubicBezTo>
                <a:cubicBezTo>
                  <a:pt x="340255" y="555122"/>
                  <a:pt x="332095" y="611048"/>
                  <a:pt x="360218" y="512618"/>
                </a:cubicBezTo>
                <a:cubicBezTo>
                  <a:pt x="365449" y="494309"/>
                  <a:pt x="369455" y="475673"/>
                  <a:pt x="374073" y="457200"/>
                </a:cubicBezTo>
                <a:cubicBezTo>
                  <a:pt x="369455" y="364836"/>
                  <a:pt x="367898" y="272269"/>
                  <a:pt x="360218" y="180109"/>
                </a:cubicBezTo>
                <a:cubicBezTo>
                  <a:pt x="358637" y="161134"/>
                  <a:pt x="354879" y="141722"/>
                  <a:pt x="346364" y="124691"/>
                </a:cubicBezTo>
                <a:cubicBezTo>
                  <a:pt x="340522" y="113008"/>
                  <a:pt x="337127" y="147782"/>
                  <a:pt x="332509" y="138546"/>
                </a:cubicBezTo>
                <a:close/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Freeform 8"/>
          <p:cNvSpPr/>
          <p:nvPr/>
        </p:nvSpPr>
        <p:spPr>
          <a:xfrm>
            <a:off x="5940152" y="4725144"/>
            <a:ext cx="576064" cy="419472"/>
          </a:xfrm>
          <a:custGeom>
            <a:avLst/>
            <a:gdLst>
              <a:gd name="connsiteX0" fmla="*/ 332509 w 374073"/>
              <a:gd name="connsiteY0" fmla="*/ 138546 h 581891"/>
              <a:gd name="connsiteX1" fmla="*/ 318655 w 374073"/>
              <a:gd name="connsiteY1" fmla="*/ 69273 h 581891"/>
              <a:gd name="connsiteX2" fmla="*/ 290945 w 374073"/>
              <a:gd name="connsiteY2" fmla="*/ 41564 h 581891"/>
              <a:gd name="connsiteX3" fmla="*/ 193964 w 374073"/>
              <a:gd name="connsiteY3" fmla="*/ 0 h 581891"/>
              <a:gd name="connsiteX4" fmla="*/ 96982 w 374073"/>
              <a:gd name="connsiteY4" fmla="*/ 13855 h 581891"/>
              <a:gd name="connsiteX5" fmla="*/ 83127 w 374073"/>
              <a:gd name="connsiteY5" fmla="*/ 55418 h 581891"/>
              <a:gd name="connsiteX6" fmla="*/ 55418 w 374073"/>
              <a:gd name="connsiteY6" fmla="*/ 96982 h 581891"/>
              <a:gd name="connsiteX7" fmla="*/ 13855 w 374073"/>
              <a:gd name="connsiteY7" fmla="*/ 221673 h 581891"/>
              <a:gd name="connsiteX8" fmla="*/ 0 w 374073"/>
              <a:gd name="connsiteY8" fmla="*/ 263236 h 581891"/>
              <a:gd name="connsiteX9" fmla="*/ 69273 w 374073"/>
              <a:gd name="connsiteY9" fmla="*/ 554182 h 581891"/>
              <a:gd name="connsiteX10" fmla="*/ 124691 w 374073"/>
              <a:gd name="connsiteY10" fmla="*/ 568036 h 581891"/>
              <a:gd name="connsiteX11" fmla="*/ 166255 w 374073"/>
              <a:gd name="connsiteY11" fmla="*/ 581891 h 581891"/>
              <a:gd name="connsiteX12" fmla="*/ 360218 w 374073"/>
              <a:gd name="connsiteY12" fmla="*/ 512618 h 581891"/>
              <a:gd name="connsiteX13" fmla="*/ 374073 w 374073"/>
              <a:gd name="connsiteY13" fmla="*/ 457200 h 581891"/>
              <a:gd name="connsiteX14" fmla="*/ 360218 w 374073"/>
              <a:gd name="connsiteY14" fmla="*/ 180109 h 581891"/>
              <a:gd name="connsiteX15" fmla="*/ 346364 w 374073"/>
              <a:gd name="connsiteY15" fmla="*/ 124691 h 581891"/>
              <a:gd name="connsiteX16" fmla="*/ 332509 w 374073"/>
              <a:gd name="connsiteY16" fmla="*/ 138546 h 581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74073" h="581891">
                <a:moveTo>
                  <a:pt x="332509" y="138546"/>
                </a:moveTo>
                <a:cubicBezTo>
                  <a:pt x="327891" y="129310"/>
                  <a:pt x="327931" y="90917"/>
                  <a:pt x="318655" y="69273"/>
                </a:cubicBezTo>
                <a:cubicBezTo>
                  <a:pt x="313509" y="57267"/>
                  <a:pt x="301814" y="48810"/>
                  <a:pt x="290945" y="41564"/>
                </a:cubicBezTo>
                <a:cubicBezTo>
                  <a:pt x="256706" y="18738"/>
                  <a:pt x="230908" y="12315"/>
                  <a:pt x="193964" y="0"/>
                </a:cubicBezTo>
                <a:cubicBezTo>
                  <a:pt x="161637" y="4618"/>
                  <a:pt x="126190" y="-749"/>
                  <a:pt x="96982" y="13855"/>
                </a:cubicBezTo>
                <a:cubicBezTo>
                  <a:pt x="83920" y="20386"/>
                  <a:pt x="89658" y="42356"/>
                  <a:pt x="83127" y="55418"/>
                </a:cubicBezTo>
                <a:cubicBezTo>
                  <a:pt x="75680" y="70311"/>
                  <a:pt x="64654" y="83127"/>
                  <a:pt x="55418" y="96982"/>
                </a:cubicBezTo>
                <a:lnTo>
                  <a:pt x="13855" y="221673"/>
                </a:lnTo>
                <a:lnTo>
                  <a:pt x="0" y="263236"/>
                </a:lnTo>
                <a:cubicBezTo>
                  <a:pt x="8014" y="335364"/>
                  <a:pt x="-26312" y="499562"/>
                  <a:pt x="69273" y="554182"/>
                </a:cubicBezTo>
                <a:cubicBezTo>
                  <a:pt x="85805" y="563629"/>
                  <a:pt x="106382" y="562805"/>
                  <a:pt x="124691" y="568036"/>
                </a:cubicBezTo>
                <a:cubicBezTo>
                  <a:pt x="138733" y="572048"/>
                  <a:pt x="152400" y="577273"/>
                  <a:pt x="166255" y="581891"/>
                </a:cubicBezTo>
                <a:cubicBezTo>
                  <a:pt x="340255" y="555122"/>
                  <a:pt x="332095" y="611048"/>
                  <a:pt x="360218" y="512618"/>
                </a:cubicBezTo>
                <a:cubicBezTo>
                  <a:pt x="365449" y="494309"/>
                  <a:pt x="369455" y="475673"/>
                  <a:pt x="374073" y="457200"/>
                </a:cubicBezTo>
                <a:cubicBezTo>
                  <a:pt x="369455" y="364836"/>
                  <a:pt x="367898" y="272269"/>
                  <a:pt x="360218" y="180109"/>
                </a:cubicBezTo>
                <a:cubicBezTo>
                  <a:pt x="358637" y="161134"/>
                  <a:pt x="354879" y="141722"/>
                  <a:pt x="346364" y="124691"/>
                </a:cubicBezTo>
                <a:cubicBezTo>
                  <a:pt x="340522" y="113008"/>
                  <a:pt x="337127" y="147782"/>
                  <a:pt x="332509" y="138546"/>
                </a:cubicBezTo>
                <a:close/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Freeform 9"/>
          <p:cNvSpPr/>
          <p:nvPr/>
        </p:nvSpPr>
        <p:spPr>
          <a:xfrm>
            <a:off x="4067944" y="4077072"/>
            <a:ext cx="374073" cy="419472"/>
          </a:xfrm>
          <a:custGeom>
            <a:avLst/>
            <a:gdLst>
              <a:gd name="connsiteX0" fmla="*/ 332509 w 374073"/>
              <a:gd name="connsiteY0" fmla="*/ 138546 h 581891"/>
              <a:gd name="connsiteX1" fmla="*/ 318655 w 374073"/>
              <a:gd name="connsiteY1" fmla="*/ 69273 h 581891"/>
              <a:gd name="connsiteX2" fmla="*/ 290945 w 374073"/>
              <a:gd name="connsiteY2" fmla="*/ 41564 h 581891"/>
              <a:gd name="connsiteX3" fmla="*/ 193964 w 374073"/>
              <a:gd name="connsiteY3" fmla="*/ 0 h 581891"/>
              <a:gd name="connsiteX4" fmla="*/ 96982 w 374073"/>
              <a:gd name="connsiteY4" fmla="*/ 13855 h 581891"/>
              <a:gd name="connsiteX5" fmla="*/ 83127 w 374073"/>
              <a:gd name="connsiteY5" fmla="*/ 55418 h 581891"/>
              <a:gd name="connsiteX6" fmla="*/ 55418 w 374073"/>
              <a:gd name="connsiteY6" fmla="*/ 96982 h 581891"/>
              <a:gd name="connsiteX7" fmla="*/ 13855 w 374073"/>
              <a:gd name="connsiteY7" fmla="*/ 221673 h 581891"/>
              <a:gd name="connsiteX8" fmla="*/ 0 w 374073"/>
              <a:gd name="connsiteY8" fmla="*/ 263236 h 581891"/>
              <a:gd name="connsiteX9" fmla="*/ 69273 w 374073"/>
              <a:gd name="connsiteY9" fmla="*/ 554182 h 581891"/>
              <a:gd name="connsiteX10" fmla="*/ 124691 w 374073"/>
              <a:gd name="connsiteY10" fmla="*/ 568036 h 581891"/>
              <a:gd name="connsiteX11" fmla="*/ 166255 w 374073"/>
              <a:gd name="connsiteY11" fmla="*/ 581891 h 581891"/>
              <a:gd name="connsiteX12" fmla="*/ 360218 w 374073"/>
              <a:gd name="connsiteY12" fmla="*/ 512618 h 581891"/>
              <a:gd name="connsiteX13" fmla="*/ 374073 w 374073"/>
              <a:gd name="connsiteY13" fmla="*/ 457200 h 581891"/>
              <a:gd name="connsiteX14" fmla="*/ 360218 w 374073"/>
              <a:gd name="connsiteY14" fmla="*/ 180109 h 581891"/>
              <a:gd name="connsiteX15" fmla="*/ 346364 w 374073"/>
              <a:gd name="connsiteY15" fmla="*/ 124691 h 581891"/>
              <a:gd name="connsiteX16" fmla="*/ 332509 w 374073"/>
              <a:gd name="connsiteY16" fmla="*/ 138546 h 581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74073" h="581891">
                <a:moveTo>
                  <a:pt x="332509" y="138546"/>
                </a:moveTo>
                <a:cubicBezTo>
                  <a:pt x="327891" y="129310"/>
                  <a:pt x="327931" y="90917"/>
                  <a:pt x="318655" y="69273"/>
                </a:cubicBezTo>
                <a:cubicBezTo>
                  <a:pt x="313509" y="57267"/>
                  <a:pt x="301814" y="48810"/>
                  <a:pt x="290945" y="41564"/>
                </a:cubicBezTo>
                <a:cubicBezTo>
                  <a:pt x="256706" y="18738"/>
                  <a:pt x="230908" y="12315"/>
                  <a:pt x="193964" y="0"/>
                </a:cubicBezTo>
                <a:cubicBezTo>
                  <a:pt x="161637" y="4618"/>
                  <a:pt x="126190" y="-749"/>
                  <a:pt x="96982" y="13855"/>
                </a:cubicBezTo>
                <a:cubicBezTo>
                  <a:pt x="83920" y="20386"/>
                  <a:pt x="89658" y="42356"/>
                  <a:pt x="83127" y="55418"/>
                </a:cubicBezTo>
                <a:cubicBezTo>
                  <a:pt x="75680" y="70311"/>
                  <a:pt x="64654" y="83127"/>
                  <a:pt x="55418" y="96982"/>
                </a:cubicBezTo>
                <a:lnTo>
                  <a:pt x="13855" y="221673"/>
                </a:lnTo>
                <a:lnTo>
                  <a:pt x="0" y="263236"/>
                </a:lnTo>
                <a:cubicBezTo>
                  <a:pt x="8014" y="335364"/>
                  <a:pt x="-26312" y="499562"/>
                  <a:pt x="69273" y="554182"/>
                </a:cubicBezTo>
                <a:cubicBezTo>
                  <a:pt x="85805" y="563629"/>
                  <a:pt x="106382" y="562805"/>
                  <a:pt x="124691" y="568036"/>
                </a:cubicBezTo>
                <a:cubicBezTo>
                  <a:pt x="138733" y="572048"/>
                  <a:pt x="152400" y="577273"/>
                  <a:pt x="166255" y="581891"/>
                </a:cubicBezTo>
                <a:cubicBezTo>
                  <a:pt x="340255" y="555122"/>
                  <a:pt x="332095" y="611048"/>
                  <a:pt x="360218" y="512618"/>
                </a:cubicBezTo>
                <a:cubicBezTo>
                  <a:pt x="365449" y="494309"/>
                  <a:pt x="369455" y="475673"/>
                  <a:pt x="374073" y="457200"/>
                </a:cubicBezTo>
                <a:cubicBezTo>
                  <a:pt x="369455" y="364836"/>
                  <a:pt x="367898" y="272269"/>
                  <a:pt x="360218" y="180109"/>
                </a:cubicBezTo>
                <a:cubicBezTo>
                  <a:pt x="358637" y="161134"/>
                  <a:pt x="354879" y="141722"/>
                  <a:pt x="346364" y="124691"/>
                </a:cubicBezTo>
                <a:cubicBezTo>
                  <a:pt x="340522" y="113008"/>
                  <a:pt x="337127" y="147782"/>
                  <a:pt x="332509" y="138546"/>
                </a:cubicBezTo>
                <a:close/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Freeform 10"/>
          <p:cNvSpPr/>
          <p:nvPr/>
        </p:nvSpPr>
        <p:spPr>
          <a:xfrm>
            <a:off x="4067944" y="5301208"/>
            <a:ext cx="1008112" cy="419472"/>
          </a:xfrm>
          <a:custGeom>
            <a:avLst/>
            <a:gdLst>
              <a:gd name="connsiteX0" fmla="*/ 332509 w 374073"/>
              <a:gd name="connsiteY0" fmla="*/ 138546 h 581891"/>
              <a:gd name="connsiteX1" fmla="*/ 318655 w 374073"/>
              <a:gd name="connsiteY1" fmla="*/ 69273 h 581891"/>
              <a:gd name="connsiteX2" fmla="*/ 290945 w 374073"/>
              <a:gd name="connsiteY2" fmla="*/ 41564 h 581891"/>
              <a:gd name="connsiteX3" fmla="*/ 193964 w 374073"/>
              <a:gd name="connsiteY3" fmla="*/ 0 h 581891"/>
              <a:gd name="connsiteX4" fmla="*/ 96982 w 374073"/>
              <a:gd name="connsiteY4" fmla="*/ 13855 h 581891"/>
              <a:gd name="connsiteX5" fmla="*/ 83127 w 374073"/>
              <a:gd name="connsiteY5" fmla="*/ 55418 h 581891"/>
              <a:gd name="connsiteX6" fmla="*/ 55418 w 374073"/>
              <a:gd name="connsiteY6" fmla="*/ 96982 h 581891"/>
              <a:gd name="connsiteX7" fmla="*/ 13855 w 374073"/>
              <a:gd name="connsiteY7" fmla="*/ 221673 h 581891"/>
              <a:gd name="connsiteX8" fmla="*/ 0 w 374073"/>
              <a:gd name="connsiteY8" fmla="*/ 263236 h 581891"/>
              <a:gd name="connsiteX9" fmla="*/ 69273 w 374073"/>
              <a:gd name="connsiteY9" fmla="*/ 554182 h 581891"/>
              <a:gd name="connsiteX10" fmla="*/ 124691 w 374073"/>
              <a:gd name="connsiteY10" fmla="*/ 568036 h 581891"/>
              <a:gd name="connsiteX11" fmla="*/ 166255 w 374073"/>
              <a:gd name="connsiteY11" fmla="*/ 581891 h 581891"/>
              <a:gd name="connsiteX12" fmla="*/ 360218 w 374073"/>
              <a:gd name="connsiteY12" fmla="*/ 512618 h 581891"/>
              <a:gd name="connsiteX13" fmla="*/ 374073 w 374073"/>
              <a:gd name="connsiteY13" fmla="*/ 457200 h 581891"/>
              <a:gd name="connsiteX14" fmla="*/ 360218 w 374073"/>
              <a:gd name="connsiteY14" fmla="*/ 180109 h 581891"/>
              <a:gd name="connsiteX15" fmla="*/ 346364 w 374073"/>
              <a:gd name="connsiteY15" fmla="*/ 124691 h 581891"/>
              <a:gd name="connsiteX16" fmla="*/ 332509 w 374073"/>
              <a:gd name="connsiteY16" fmla="*/ 138546 h 581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74073" h="581891">
                <a:moveTo>
                  <a:pt x="332509" y="138546"/>
                </a:moveTo>
                <a:cubicBezTo>
                  <a:pt x="327891" y="129310"/>
                  <a:pt x="327931" y="90917"/>
                  <a:pt x="318655" y="69273"/>
                </a:cubicBezTo>
                <a:cubicBezTo>
                  <a:pt x="313509" y="57267"/>
                  <a:pt x="301814" y="48810"/>
                  <a:pt x="290945" y="41564"/>
                </a:cubicBezTo>
                <a:cubicBezTo>
                  <a:pt x="256706" y="18738"/>
                  <a:pt x="230908" y="12315"/>
                  <a:pt x="193964" y="0"/>
                </a:cubicBezTo>
                <a:cubicBezTo>
                  <a:pt x="161637" y="4618"/>
                  <a:pt x="126190" y="-749"/>
                  <a:pt x="96982" y="13855"/>
                </a:cubicBezTo>
                <a:cubicBezTo>
                  <a:pt x="83920" y="20386"/>
                  <a:pt x="89658" y="42356"/>
                  <a:pt x="83127" y="55418"/>
                </a:cubicBezTo>
                <a:cubicBezTo>
                  <a:pt x="75680" y="70311"/>
                  <a:pt x="64654" y="83127"/>
                  <a:pt x="55418" y="96982"/>
                </a:cubicBezTo>
                <a:lnTo>
                  <a:pt x="13855" y="221673"/>
                </a:lnTo>
                <a:lnTo>
                  <a:pt x="0" y="263236"/>
                </a:lnTo>
                <a:cubicBezTo>
                  <a:pt x="8014" y="335364"/>
                  <a:pt x="-26312" y="499562"/>
                  <a:pt x="69273" y="554182"/>
                </a:cubicBezTo>
                <a:cubicBezTo>
                  <a:pt x="85805" y="563629"/>
                  <a:pt x="106382" y="562805"/>
                  <a:pt x="124691" y="568036"/>
                </a:cubicBezTo>
                <a:cubicBezTo>
                  <a:pt x="138733" y="572048"/>
                  <a:pt x="152400" y="577273"/>
                  <a:pt x="166255" y="581891"/>
                </a:cubicBezTo>
                <a:cubicBezTo>
                  <a:pt x="340255" y="555122"/>
                  <a:pt x="332095" y="611048"/>
                  <a:pt x="360218" y="512618"/>
                </a:cubicBezTo>
                <a:cubicBezTo>
                  <a:pt x="365449" y="494309"/>
                  <a:pt x="369455" y="475673"/>
                  <a:pt x="374073" y="457200"/>
                </a:cubicBezTo>
                <a:cubicBezTo>
                  <a:pt x="369455" y="364836"/>
                  <a:pt x="367898" y="272269"/>
                  <a:pt x="360218" y="180109"/>
                </a:cubicBezTo>
                <a:cubicBezTo>
                  <a:pt x="358637" y="161134"/>
                  <a:pt x="354879" y="141722"/>
                  <a:pt x="346364" y="124691"/>
                </a:cubicBezTo>
                <a:cubicBezTo>
                  <a:pt x="340522" y="113008"/>
                  <a:pt x="337127" y="147782"/>
                  <a:pt x="332509" y="138546"/>
                </a:cubicBezTo>
                <a:close/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5722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152128"/>
          </a:xfrm>
        </p:spPr>
        <p:txBody>
          <a:bodyPr/>
          <a:lstStyle/>
          <a:p>
            <a:r>
              <a:rPr lang="en-AU" dirty="0" smtClean="0"/>
              <a:t>How about if…?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8840"/>
            <a:ext cx="8229600" cy="4137323"/>
          </a:xfrm>
        </p:spPr>
        <p:txBody>
          <a:bodyPr>
            <a:normAutofit lnSpcReduction="10000"/>
          </a:bodyPr>
          <a:lstStyle/>
          <a:p>
            <a:pPr marL="457200" indent="-457200">
              <a:lnSpc>
                <a:spcPct val="150000"/>
              </a:lnSpc>
              <a:buFontTx/>
              <a:buChar char="-"/>
            </a:pPr>
            <a:r>
              <a:rPr lang="en-AU" dirty="0">
                <a:solidFill>
                  <a:schemeClr val="tx1"/>
                </a:solidFill>
              </a:rPr>
              <a:t>Ms X feels instinctively that the induction will fail, her body and baby are not ready for it.</a:t>
            </a:r>
          </a:p>
          <a:p>
            <a:pPr marL="457200" indent="-457200">
              <a:lnSpc>
                <a:spcPct val="150000"/>
              </a:lnSpc>
              <a:buFontTx/>
              <a:buChar char="-"/>
            </a:pPr>
            <a:r>
              <a:rPr lang="en-AU" dirty="0">
                <a:solidFill>
                  <a:schemeClr val="tx1"/>
                </a:solidFill>
              </a:rPr>
              <a:t>Ms X’s family has a history of big babies, all of whom have been </a:t>
            </a:r>
            <a:r>
              <a:rPr lang="en-AU" dirty="0" smtClean="0">
                <a:solidFill>
                  <a:schemeClr val="tx1"/>
                </a:solidFill>
              </a:rPr>
              <a:t>vaginally birthed </a:t>
            </a:r>
            <a:r>
              <a:rPr lang="en-AU" dirty="0">
                <a:solidFill>
                  <a:schemeClr val="tx1"/>
                </a:solidFill>
              </a:rPr>
              <a:t>without issue.</a:t>
            </a:r>
          </a:p>
          <a:p>
            <a:pPr marL="457200" indent="-457200">
              <a:lnSpc>
                <a:spcPct val="150000"/>
              </a:lnSpc>
              <a:buFontTx/>
              <a:buChar char="-"/>
            </a:pPr>
            <a:r>
              <a:rPr lang="en-AU" dirty="0">
                <a:solidFill>
                  <a:schemeClr val="tx1"/>
                </a:solidFill>
              </a:rPr>
              <a:t>Ms X upset and fearful of the intervention, wants to avoid a Caesarean section</a:t>
            </a:r>
            <a:r>
              <a:rPr lang="en-AU" dirty="0" smtClean="0">
                <a:solidFill>
                  <a:schemeClr val="tx1"/>
                </a:solidFill>
              </a:rPr>
              <a:t>.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en-AU" b="1" dirty="0" smtClean="0">
                <a:solidFill>
                  <a:schemeClr val="tx1"/>
                </a:solidFill>
              </a:rPr>
              <a:t>WOULD YOU STILL ADVISE INDUCTION?</a:t>
            </a:r>
            <a:endParaRPr lang="en-A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4898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229600" cy="1051520"/>
          </a:xfrm>
        </p:spPr>
        <p:txBody>
          <a:bodyPr/>
          <a:lstStyle/>
          <a:p>
            <a:r>
              <a:rPr lang="en-AU" dirty="0" smtClean="0"/>
              <a:t>Time to ‘fess up…</a:t>
            </a:r>
            <a:endParaRPr lang="en-GB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9018" y="1600200"/>
            <a:ext cx="4525963" cy="4525963"/>
          </a:xfrm>
        </p:spPr>
      </p:pic>
    </p:spTree>
    <p:extLst>
      <p:ext uri="{BB962C8B-B14F-4D97-AF65-F5344CB8AC3E}">
        <p14:creationId xmlns:p14="http://schemas.microsoft.com/office/powerpoint/2010/main" val="3126710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3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7" name="wshyX6Hw52I"/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467544" y="980728"/>
            <a:ext cx="8278539" cy="4656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1111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My Experience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I had concerns about induction, but trusted my care provider and did not feel ‘qualified’ to decline</a:t>
            </a:r>
          </a:p>
          <a:p>
            <a:r>
              <a:rPr lang="en-AU" dirty="0" smtClean="0"/>
              <a:t>The booking was a deadline which became a source of anxiety leading up to birth</a:t>
            </a:r>
          </a:p>
          <a:p>
            <a:r>
              <a:rPr lang="en-AU" dirty="0" smtClean="0"/>
              <a:t>I did not really know what was going to happen during the induction process</a:t>
            </a:r>
          </a:p>
          <a:p>
            <a:r>
              <a:rPr lang="en-AU" dirty="0" smtClean="0"/>
              <a:t>I was not aware of the risks (including the risk of failed induction)</a:t>
            </a:r>
            <a:endParaRPr lang="en-GB" dirty="0" smtClean="0"/>
          </a:p>
          <a:p>
            <a:r>
              <a:rPr lang="en-AU" dirty="0"/>
              <a:t>I outsourced responsibility for my birth and faith in my body</a:t>
            </a:r>
          </a:p>
          <a:p>
            <a:r>
              <a:rPr lang="en-AU" dirty="0" smtClean="0"/>
              <a:t>I felt forgotten and disempowered</a:t>
            </a:r>
          </a:p>
        </p:txBody>
      </p:sp>
    </p:spTree>
    <p:extLst>
      <p:ext uri="{BB962C8B-B14F-4D97-AF65-F5344CB8AC3E}">
        <p14:creationId xmlns:p14="http://schemas.microsoft.com/office/powerpoint/2010/main" val="2172934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628800"/>
          </a:xfrm>
        </p:spPr>
        <p:txBody>
          <a:bodyPr/>
          <a:lstStyle/>
          <a:p>
            <a:r>
              <a:rPr lang="en-AU" dirty="0" smtClean="0"/>
              <a:t>When induction doesn’t work so well…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D738E-8962-435F-8C43-147B8DD7E819}" type="datetime1">
              <a:rPr lang="en-US" smtClean="0"/>
              <a:t>11/16/2015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611560" y="2404297"/>
            <a:ext cx="28803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000" dirty="0" smtClean="0"/>
              <a:t>I felt alone and defeated.</a:t>
            </a:r>
            <a:endParaRPr lang="en-GB" sz="2000" dirty="0"/>
          </a:p>
        </p:txBody>
      </p:sp>
      <p:sp>
        <p:nvSpPr>
          <p:cNvPr id="9" name="TextBox 8"/>
          <p:cNvSpPr txBox="1"/>
          <p:nvPr/>
        </p:nvSpPr>
        <p:spPr>
          <a:xfrm>
            <a:off x="5292080" y="3832932"/>
            <a:ext cx="33123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AU" sz="2000" dirty="0" smtClean="0"/>
              <a:t>It was awful and mentally scarred me.</a:t>
            </a:r>
            <a:endParaRPr lang="en-GB" sz="2000" dirty="0"/>
          </a:p>
        </p:txBody>
      </p:sp>
      <p:sp>
        <p:nvSpPr>
          <p:cNvPr id="10" name="TextBox 9"/>
          <p:cNvSpPr txBox="1"/>
          <p:nvPr/>
        </p:nvSpPr>
        <p:spPr>
          <a:xfrm>
            <a:off x="4067944" y="2250408"/>
            <a:ext cx="45365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AU" sz="2000" dirty="0" smtClean="0"/>
              <a:t>It had an impact on my anxiety - I had no idea what was going on. It made me horrifically ill.</a:t>
            </a:r>
            <a:endParaRPr lang="en-GB" sz="2000" dirty="0"/>
          </a:p>
        </p:txBody>
      </p:sp>
      <p:sp>
        <p:nvSpPr>
          <p:cNvPr id="11" name="TextBox 10"/>
          <p:cNvSpPr txBox="1"/>
          <p:nvPr/>
        </p:nvSpPr>
        <p:spPr>
          <a:xfrm>
            <a:off x="611560" y="3490903"/>
            <a:ext cx="40324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000" dirty="0" smtClean="0"/>
              <a:t>Stuck in bed, given the epidural, constantly monitored. I felt like a watched lab rat.</a:t>
            </a:r>
            <a:endParaRPr lang="en-GB" sz="2000" dirty="0"/>
          </a:p>
        </p:txBody>
      </p:sp>
      <p:sp>
        <p:nvSpPr>
          <p:cNvPr id="12" name="TextBox 11"/>
          <p:cNvSpPr txBox="1"/>
          <p:nvPr/>
        </p:nvSpPr>
        <p:spPr>
          <a:xfrm>
            <a:off x="1475656" y="5097958"/>
            <a:ext cx="63367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It was like all of these things were being done to me, not for me or with me. I was made to feel like a pawn in a game of textbook procedures.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57918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224884"/>
            <a:ext cx="5544616" cy="6367024"/>
          </a:xfrm>
        </p:spPr>
      </p:pic>
    </p:spTree>
    <p:extLst>
      <p:ext uri="{BB962C8B-B14F-4D97-AF65-F5344CB8AC3E}">
        <p14:creationId xmlns:p14="http://schemas.microsoft.com/office/powerpoint/2010/main" val="648647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440160"/>
          </a:xfrm>
        </p:spPr>
        <p:txBody>
          <a:bodyPr/>
          <a:lstStyle/>
          <a:p>
            <a:r>
              <a:rPr lang="en-AU" dirty="0" smtClean="0"/>
              <a:t>Flawed Decision Making?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536505"/>
          </a:xfrm>
        </p:spPr>
        <p:txBody>
          <a:bodyPr>
            <a:normAutofit/>
          </a:bodyPr>
          <a:lstStyle/>
          <a:p>
            <a:r>
              <a:rPr lang="en-AU" dirty="0" smtClean="0"/>
              <a:t>Time pressures: post-dates, post-term and the ‘production line’ in a ‘why wait?’ culture</a:t>
            </a:r>
          </a:p>
          <a:p>
            <a:r>
              <a:rPr lang="en-AU" dirty="0" smtClean="0"/>
              <a:t>Induction is widely accepted as ‘normal’</a:t>
            </a:r>
          </a:p>
          <a:p>
            <a:r>
              <a:rPr lang="en-AU" dirty="0"/>
              <a:t>Reasons for induction </a:t>
            </a:r>
            <a:r>
              <a:rPr lang="en-AU" dirty="0" smtClean="0"/>
              <a:t>unclear, sometimes even </a:t>
            </a:r>
            <a:br>
              <a:rPr lang="en-AU" dirty="0" smtClean="0"/>
            </a:br>
            <a:r>
              <a:rPr lang="en-AU" dirty="0" smtClean="0"/>
              <a:t>to staff</a:t>
            </a:r>
          </a:p>
          <a:p>
            <a:r>
              <a:rPr lang="en-AU" dirty="0" smtClean="0"/>
              <a:t>Bullying and fear-based interactions during counselling phase</a:t>
            </a:r>
          </a:p>
          <a:p>
            <a:r>
              <a:rPr lang="en-AU" dirty="0" smtClean="0"/>
              <a:t>Women are not fully informed about the benefits and risks of induction of labour</a:t>
            </a:r>
            <a:br>
              <a:rPr lang="en-AU" dirty="0" smtClean="0"/>
            </a:br>
            <a:endParaRPr lang="en-AU" dirty="0" smtClean="0"/>
          </a:p>
          <a:p>
            <a:pPr marL="0" indent="0" algn="ctr">
              <a:buNone/>
            </a:pPr>
            <a:r>
              <a:rPr lang="en-AU" b="1" dirty="0" smtClean="0"/>
              <a:t>YOU DON’T KNOW WHAT YOU DON’T KNOW</a:t>
            </a:r>
          </a:p>
        </p:txBody>
      </p:sp>
    </p:spTree>
    <p:extLst>
      <p:ext uri="{BB962C8B-B14F-4D97-AF65-F5344CB8AC3E}">
        <p14:creationId xmlns:p14="http://schemas.microsoft.com/office/powerpoint/2010/main" val="1793314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199510"/>
            <a:ext cx="4824536" cy="6459631"/>
          </a:xfr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D738E-8962-435F-8C43-147B8DD7E819}" type="datetime1">
              <a:rPr lang="en-US" smtClean="0"/>
              <a:t>11/16/2015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0812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600200"/>
          </a:xfrm>
        </p:spPr>
        <p:txBody>
          <a:bodyPr/>
          <a:lstStyle/>
          <a:p>
            <a:r>
              <a:rPr lang="en-AU" dirty="0" smtClean="0"/>
              <a:t>Issues with how</a:t>
            </a:r>
            <a:r>
              <a:rPr lang="en-AU" dirty="0"/>
              <a:t> </a:t>
            </a:r>
            <a:r>
              <a:rPr lang="en-AU" dirty="0" smtClean="0"/>
              <a:t/>
            </a:r>
            <a:br>
              <a:rPr lang="en-AU" dirty="0" smtClean="0"/>
            </a:br>
            <a:r>
              <a:rPr lang="en-AU" dirty="0" smtClean="0"/>
              <a:t>induction happens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27981"/>
            <a:ext cx="8229600" cy="4353347"/>
          </a:xfrm>
        </p:spPr>
        <p:txBody>
          <a:bodyPr/>
          <a:lstStyle/>
          <a:p>
            <a:r>
              <a:rPr lang="en-AU" dirty="0" smtClean="0"/>
              <a:t>Women are not able to eat during labour</a:t>
            </a:r>
          </a:p>
          <a:p>
            <a:r>
              <a:rPr lang="en-AU" dirty="0" smtClean="0"/>
              <a:t>Reduced mobility during labour due to monitoring equipment and/or pain relief</a:t>
            </a:r>
          </a:p>
          <a:p>
            <a:r>
              <a:rPr lang="en-AU" dirty="0"/>
              <a:t>Partners sent home – women are left </a:t>
            </a:r>
            <a:r>
              <a:rPr lang="en-AU" dirty="0" smtClean="0"/>
              <a:t>alone</a:t>
            </a:r>
          </a:p>
          <a:p>
            <a:r>
              <a:rPr lang="en-AU" dirty="0" smtClean="0"/>
              <a:t>The ‘spectrum of induction’ is poorly understood</a:t>
            </a:r>
          </a:p>
          <a:p>
            <a:r>
              <a:rPr lang="en-AU" dirty="0" smtClean="0"/>
              <a:t>Women need more flexibility around being able to go home</a:t>
            </a:r>
          </a:p>
          <a:p>
            <a:r>
              <a:rPr lang="en-AU" dirty="0" smtClean="0"/>
              <a:t>The length of time to labour and progress can be highly variable depending on site context and </a:t>
            </a:r>
            <a:br>
              <a:rPr lang="en-AU" dirty="0" smtClean="0"/>
            </a:br>
            <a:r>
              <a:rPr lang="en-AU" dirty="0" smtClean="0"/>
              <a:t>care provider thresholds</a:t>
            </a:r>
          </a:p>
          <a:p>
            <a:endParaRPr lang="en-AU" dirty="0" smtClean="0"/>
          </a:p>
          <a:p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D738E-8962-435F-8C43-147B8DD7E819}" type="datetime1">
              <a:rPr lang="en-US" smtClean="0"/>
              <a:t>11/16/2015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Footer Text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7388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476672"/>
            <a:ext cx="8370826" cy="2880320"/>
          </a:xfrm>
        </p:spPr>
        <p:txBody>
          <a:bodyPr>
            <a:normAutofit/>
          </a:bodyPr>
          <a:lstStyle/>
          <a:p>
            <a:r>
              <a:rPr lang="en-AU" sz="5400" dirty="0" smtClean="0"/>
              <a:t>Who am I… </a:t>
            </a:r>
            <a:r>
              <a:rPr lang="en-AU" sz="5400" dirty="0"/>
              <a:t>A</a:t>
            </a:r>
            <a:r>
              <a:rPr lang="en-AU" sz="5400" dirty="0" smtClean="0"/>
              <a:t>nd why </a:t>
            </a:r>
            <a:br>
              <a:rPr lang="en-AU" sz="5400" dirty="0" smtClean="0"/>
            </a:br>
            <a:r>
              <a:rPr lang="en-AU" sz="5400" dirty="0" smtClean="0"/>
              <a:t>am I here?</a:t>
            </a:r>
            <a:br>
              <a:rPr lang="en-AU" sz="5400" dirty="0" smtClean="0"/>
            </a:br>
            <a:endParaRPr lang="en-GB" sz="5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56992"/>
            <a:ext cx="8298818" cy="2880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09359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More subtle side-effects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8232"/>
            <a:ext cx="8229600" cy="4205064"/>
          </a:xfrm>
        </p:spPr>
        <p:txBody>
          <a:bodyPr/>
          <a:lstStyle/>
          <a:p>
            <a:r>
              <a:rPr lang="en-AU" dirty="0" smtClean="0"/>
              <a:t>The focus shifts from </a:t>
            </a:r>
            <a:r>
              <a:rPr lang="en-AU" dirty="0"/>
              <a:t>the body’s abilities (positive) to the body’s deficits (negative</a:t>
            </a:r>
            <a:r>
              <a:rPr lang="en-AU" dirty="0" smtClean="0"/>
              <a:t>) – has a negative effect on confidence</a:t>
            </a:r>
            <a:endParaRPr lang="en-AU" dirty="0"/>
          </a:p>
          <a:p>
            <a:r>
              <a:rPr lang="en-AU" dirty="0" smtClean="0"/>
              <a:t>Women’s own experience of labour is secondary to machines – women feel </a:t>
            </a:r>
            <a:r>
              <a:rPr lang="en-AU" dirty="0"/>
              <a:t>induction is ‘done to’ </a:t>
            </a:r>
            <a:r>
              <a:rPr lang="en-AU" dirty="0" smtClean="0"/>
              <a:t>them</a:t>
            </a:r>
          </a:p>
          <a:p>
            <a:r>
              <a:rPr lang="en-AU" dirty="0" smtClean="0"/>
              <a:t>Pain relief often assumed as part of the induction package – pain becomes a big focus</a:t>
            </a:r>
          </a:p>
          <a:p>
            <a:r>
              <a:rPr lang="en-AU" dirty="0" smtClean="0"/>
              <a:t>Unsuccessful inductions are a ‘double-whammy’ for women – confidence in birthing ability can be especially low in subsequent births</a:t>
            </a:r>
          </a:p>
          <a:p>
            <a:endParaRPr lang="en-AU" dirty="0" smtClean="0"/>
          </a:p>
          <a:p>
            <a:endParaRPr lang="en-AU" dirty="0"/>
          </a:p>
          <a:p>
            <a:endParaRPr lang="en-AU" dirty="0" smtClean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93066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908" b="11453"/>
          <a:stretch/>
        </p:blipFill>
        <p:spPr>
          <a:xfrm>
            <a:off x="1907704" y="260648"/>
            <a:ext cx="5112568" cy="6420486"/>
          </a:xfrm>
        </p:spPr>
      </p:pic>
    </p:spTree>
    <p:extLst>
      <p:ext uri="{BB962C8B-B14F-4D97-AF65-F5344CB8AC3E}">
        <p14:creationId xmlns:p14="http://schemas.microsoft.com/office/powerpoint/2010/main" val="451328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97" r="19166"/>
          <a:stretch/>
        </p:blipFill>
        <p:spPr>
          <a:xfrm>
            <a:off x="1187624" y="410918"/>
            <a:ext cx="6768752" cy="5992402"/>
          </a:xfrm>
        </p:spPr>
      </p:pic>
    </p:spTree>
    <p:extLst>
      <p:ext uri="{BB962C8B-B14F-4D97-AF65-F5344CB8AC3E}">
        <p14:creationId xmlns:p14="http://schemas.microsoft.com/office/powerpoint/2010/main" val="2186308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2258" y="116632"/>
            <a:ext cx="4948014" cy="6597352"/>
          </a:xfrm>
        </p:spPr>
      </p:pic>
    </p:spTree>
    <p:extLst>
      <p:ext uri="{BB962C8B-B14F-4D97-AF65-F5344CB8AC3E}">
        <p14:creationId xmlns:p14="http://schemas.microsoft.com/office/powerpoint/2010/main" val="551570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What can we do?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Continue developing clear and consistent professional guidelines for induction: </a:t>
            </a:r>
            <a:br>
              <a:rPr lang="en-AU" dirty="0" smtClean="0"/>
            </a:br>
            <a:r>
              <a:rPr lang="en-AU" dirty="0" smtClean="0"/>
              <a:t>Why? When? How?</a:t>
            </a:r>
          </a:p>
          <a:p>
            <a:r>
              <a:rPr lang="en-AU" dirty="0"/>
              <a:t>Offer good quality, responsive, woman-centred counselling regarding the choice to be induced</a:t>
            </a:r>
          </a:p>
          <a:p>
            <a:r>
              <a:rPr lang="en-AU" dirty="0"/>
              <a:t>Ensure that consumers can use their BRAIN: </a:t>
            </a:r>
            <a:br>
              <a:rPr lang="en-AU" dirty="0"/>
            </a:br>
            <a:r>
              <a:rPr lang="en-AU" b="1" dirty="0"/>
              <a:t>B</a:t>
            </a:r>
            <a:r>
              <a:rPr lang="en-AU" dirty="0"/>
              <a:t>enefits, </a:t>
            </a:r>
            <a:r>
              <a:rPr lang="en-AU" b="1" dirty="0"/>
              <a:t>R</a:t>
            </a:r>
            <a:r>
              <a:rPr lang="en-AU" dirty="0"/>
              <a:t>isks, </a:t>
            </a:r>
            <a:r>
              <a:rPr lang="en-AU" b="1" dirty="0"/>
              <a:t>A</a:t>
            </a:r>
            <a:r>
              <a:rPr lang="en-AU" dirty="0"/>
              <a:t>lternatives, </a:t>
            </a:r>
            <a:r>
              <a:rPr lang="en-AU" b="1" dirty="0"/>
              <a:t>I</a:t>
            </a:r>
            <a:r>
              <a:rPr lang="en-AU" dirty="0"/>
              <a:t>nformation, </a:t>
            </a:r>
            <a:r>
              <a:rPr lang="en-AU" b="1" dirty="0"/>
              <a:t>N</a:t>
            </a:r>
            <a:r>
              <a:rPr lang="en-AU" dirty="0"/>
              <a:t>othing</a:t>
            </a:r>
            <a:r>
              <a:rPr lang="en-AU" dirty="0" smtClean="0"/>
              <a:t>?</a:t>
            </a:r>
          </a:p>
          <a:p>
            <a:r>
              <a:rPr lang="en-AU" dirty="0"/>
              <a:t>Develop flexible protocols which offer a range of induction choices to </a:t>
            </a:r>
            <a:r>
              <a:rPr lang="en-AU" dirty="0" smtClean="0"/>
              <a:t>women</a:t>
            </a:r>
          </a:p>
          <a:p>
            <a:r>
              <a:rPr lang="en-AU" dirty="0" smtClean="0"/>
              <a:t>Address the ‘machines that go ping’ culture so that women remain central to labour and birth</a:t>
            </a:r>
            <a:endParaRPr lang="en-AU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2921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1600200"/>
          </a:xfrm>
        </p:spPr>
        <p:txBody>
          <a:bodyPr/>
          <a:lstStyle/>
          <a:p>
            <a:r>
              <a:rPr lang="en-AU" dirty="0" smtClean="0"/>
              <a:t>The key to </a:t>
            </a:r>
            <a:br>
              <a:rPr lang="en-AU" dirty="0" smtClean="0"/>
            </a:br>
            <a:r>
              <a:rPr lang="en-AU" dirty="0" smtClean="0"/>
              <a:t>woman-centred care: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68960"/>
            <a:ext cx="8229600" cy="305720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AU" sz="7200" dirty="0" smtClean="0">
                <a:latin typeface="+mn-lt"/>
              </a:rPr>
              <a:t>How do you feel about that?</a:t>
            </a:r>
            <a:endParaRPr lang="en-GB" sz="7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79529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88640"/>
            <a:ext cx="7772400" cy="1328192"/>
          </a:xfrm>
        </p:spPr>
        <p:txBody>
          <a:bodyPr anchor="ctr">
            <a:normAutofit/>
          </a:bodyPr>
          <a:lstStyle/>
          <a:p>
            <a:r>
              <a:rPr lang="en-AU" sz="4000" dirty="0" smtClean="0"/>
              <a:t>Would you recommend induction if Ms X…?</a:t>
            </a:r>
            <a:endParaRPr lang="en-GB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7544" y="1556792"/>
            <a:ext cx="8496944" cy="4968552"/>
          </a:xfrm>
        </p:spPr>
        <p:txBody>
          <a:bodyPr anchor="ctr">
            <a:normAutofit fontScale="92500" lnSpcReduction="20000"/>
          </a:bodyPr>
          <a:lstStyle/>
          <a:p>
            <a:pPr marL="457200" indent="-457200" algn="l">
              <a:lnSpc>
                <a:spcPct val="150000"/>
              </a:lnSpc>
              <a:buFontTx/>
              <a:buChar char="-"/>
            </a:pPr>
            <a:r>
              <a:rPr lang="en-AU" sz="2600" dirty="0" smtClean="0">
                <a:solidFill>
                  <a:schemeClr val="tx1"/>
                </a:solidFill>
                <a:latin typeface="+mn-lt"/>
              </a:rPr>
              <a:t>Ms </a:t>
            </a:r>
            <a:r>
              <a:rPr lang="en-AU" sz="2600" dirty="0">
                <a:solidFill>
                  <a:schemeClr val="tx1"/>
                </a:solidFill>
                <a:latin typeface="+mn-lt"/>
              </a:rPr>
              <a:t>X </a:t>
            </a:r>
            <a:r>
              <a:rPr lang="en-AU" sz="2600" dirty="0" smtClean="0">
                <a:solidFill>
                  <a:schemeClr val="tx1"/>
                </a:solidFill>
                <a:latin typeface="+mn-lt"/>
              </a:rPr>
              <a:t>is 39 weeks (according to 12 week scan).</a:t>
            </a:r>
          </a:p>
          <a:p>
            <a:pPr marL="457200" indent="-457200" algn="l">
              <a:lnSpc>
                <a:spcPct val="150000"/>
              </a:lnSpc>
              <a:buFontTx/>
              <a:buChar char="-"/>
            </a:pPr>
            <a:r>
              <a:rPr lang="en-AU" sz="2600" dirty="0" smtClean="0">
                <a:solidFill>
                  <a:schemeClr val="tx1"/>
                </a:solidFill>
                <a:latin typeface="+mn-lt"/>
              </a:rPr>
              <a:t>Ms X is 38 weeks by Ms X’s LMP. She has regular, </a:t>
            </a:r>
            <a:br>
              <a:rPr lang="en-AU" sz="2600" dirty="0" smtClean="0">
                <a:solidFill>
                  <a:schemeClr val="tx1"/>
                </a:solidFill>
                <a:latin typeface="+mn-lt"/>
              </a:rPr>
            </a:br>
            <a:r>
              <a:rPr lang="en-AU" sz="2600" dirty="0" smtClean="0">
                <a:solidFill>
                  <a:schemeClr val="tx1"/>
                </a:solidFill>
                <a:latin typeface="+mn-lt"/>
              </a:rPr>
              <a:t>28-30 day cycles.</a:t>
            </a:r>
          </a:p>
          <a:p>
            <a:pPr marL="457200" indent="-457200" algn="l">
              <a:lnSpc>
                <a:spcPct val="150000"/>
              </a:lnSpc>
              <a:buFontTx/>
              <a:buChar char="-"/>
            </a:pPr>
            <a:r>
              <a:rPr lang="en-AU" sz="2600" dirty="0">
                <a:solidFill>
                  <a:schemeClr val="tx1"/>
                </a:solidFill>
                <a:latin typeface="+mn-lt"/>
              </a:rPr>
              <a:t>Fundal height measurement and palpation suggest possible macrosomia. </a:t>
            </a:r>
            <a:endParaRPr lang="en-AU" sz="2600" dirty="0" smtClean="0">
              <a:solidFill>
                <a:schemeClr val="tx1"/>
              </a:solidFill>
              <a:latin typeface="+mn-lt"/>
            </a:endParaRPr>
          </a:p>
          <a:p>
            <a:pPr marL="457200" indent="-457200" algn="l">
              <a:lnSpc>
                <a:spcPct val="150000"/>
              </a:lnSpc>
              <a:buFontTx/>
              <a:buChar char="-"/>
            </a:pPr>
            <a:r>
              <a:rPr lang="en-AU" sz="2600" dirty="0">
                <a:solidFill>
                  <a:schemeClr val="tx1"/>
                </a:solidFill>
                <a:latin typeface="+mn-lt"/>
              </a:rPr>
              <a:t>Ms X has a platelet count </a:t>
            </a:r>
            <a:r>
              <a:rPr lang="en-AU" sz="2600" dirty="0" smtClean="0">
                <a:solidFill>
                  <a:schemeClr val="tx1"/>
                </a:solidFill>
                <a:latin typeface="+mn-lt"/>
              </a:rPr>
              <a:t>of 109 </a:t>
            </a:r>
            <a:r>
              <a:rPr lang="en-AU" sz="2600" dirty="0">
                <a:solidFill>
                  <a:schemeClr val="tx1"/>
                </a:solidFill>
                <a:latin typeface="+mn-lt"/>
              </a:rPr>
              <a:t>000</a:t>
            </a:r>
            <a:r>
              <a:rPr lang="en-AU" sz="2600" dirty="0" smtClean="0">
                <a:solidFill>
                  <a:schemeClr val="tx1"/>
                </a:solidFill>
                <a:latin typeface="+mn-lt"/>
              </a:rPr>
              <a:t>.</a:t>
            </a:r>
          </a:p>
          <a:p>
            <a:pPr marL="457200" indent="-457200" algn="l">
              <a:lnSpc>
                <a:spcPct val="150000"/>
              </a:lnSpc>
              <a:buFontTx/>
              <a:buChar char="-"/>
            </a:pPr>
            <a:r>
              <a:rPr lang="en-AU" sz="2600" dirty="0" smtClean="0">
                <a:solidFill>
                  <a:schemeClr val="tx1"/>
                </a:solidFill>
                <a:latin typeface="+mn-lt"/>
              </a:rPr>
              <a:t>Ms X has had an otherwise textbook, healthy pregnancy and has no other identifiable </a:t>
            </a:r>
            <a:br>
              <a:rPr lang="en-AU" sz="2600" dirty="0" smtClean="0">
                <a:solidFill>
                  <a:schemeClr val="tx1"/>
                </a:solidFill>
                <a:latin typeface="+mn-lt"/>
              </a:rPr>
            </a:br>
            <a:r>
              <a:rPr lang="en-AU" sz="2600" dirty="0" smtClean="0">
                <a:solidFill>
                  <a:schemeClr val="tx1"/>
                </a:solidFill>
                <a:latin typeface="+mn-lt"/>
              </a:rPr>
              <a:t>risk factors.</a:t>
            </a:r>
            <a:endParaRPr lang="en-AU" sz="26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03861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Induction in Australia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772816"/>
            <a:ext cx="8229600" cy="410445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en-AU" i="1" dirty="0" smtClean="0"/>
          </a:p>
          <a:p>
            <a:pPr>
              <a:buFontTx/>
              <a:buChar char="-"/>
            </a:pPr>
            <a:r>
              <a:rPr lang="en-AU" dirty="0" smtClean="0">
                <a:latin typeface="+mn-lt"/>
              </a:rPr>
              <a:t>Labour </a:t>
            </a:r>
            <a:r>
              <a:rPr lang="en-AU" dirty="0">
                <a:latin typeface="+mn-lt"/>
              </a:rPr>
              <a:t>was induced for </a:t>
            </a:r>
            <a:r>
              <a:rPr lang="en-AU" b="1" dirty="0">
                <a:latin typeface="+mn-lt"/>
              </a:rPr>
              <a:t>26.3%</a:t>
            </a:r>
            <a:r>
              <a:rPr lang="en-AU" dirty="0">
                <a:latin typeface="+mn-lt"/>
              </a:rPr>
              <a:t> of </a:t>
            </a:r>
            <a:r>
              <a:rPr lang="en-AU" dirty="0" smtClean="0">
                <a:latin typeface="+mn-lt"/>
              </a:rPr>
              <a:t>all mothers. (1)</a:t>
            </a:r>
          </a:p>
          <a:p>
            <a:pPr>
              <a:buFontTx/>
              <a:buChar char="-"/>
            </a:pPr>
            <a:r>
              <a:rPr lang="en-AU" dirty="0" smtClean="0">
                <a:latin typeface="+mn-lt"/>
              </a:rPr>
              <a:t>In South Australia, </a:t>
            </a:r>
            <a:r>
              <a:rPr lang="en-AU" b="1" dirty="0" smtClean="0">
                <a:latin typeface="+mn-lt"/>
              </a:rPr>
              <a:t>39.8%</a:t>
            </a:r>
            <a:r>
              <a:rPr lang="en-AU" dirty="0" smtClean="0">
                <a:latin typeface="+mn-lt"/>
              </a:rPr>
              <a:t> of </a:t>
            </a:r>
            <a:r>
              <a:rPr lang="en-AU" dirty="0" err="1" smtClean="0">
                <a:latin typeface="+mn-lt"/>
              </a:rPr>
              <a:t>primiparae</a:t>
            </a:r>
            <a:r>
              <a:rPr lang="en-AU" dirty="0" smtClean="0">
                <a:latin typeface="+mn-lt"/>
              </a:rPr>
              <a:t> underwent an induction of labour. (2)</a:t>
            </a:r>
          </a:p>
          <a:p>
            <a:pPr>
              <a:buFontTx/>
              <a:buChar char="-"/>
            </a:pPr>
            <a:r>
              <a:rPr lang="en-AU" dirty="0" smtClean="0">
                <a:latin typeface="+mn-lt"/>
              </a:rPr>
              <a:t>Leading reason for induction is not prolonged pregnancy, pre-eclampsia or premature rupture of membranes… </a:t>
            </a:r>
            <a:r>
              <a:rPr lang="en-AU" b="1" dirty="0" smtClean="0">
                <a:latin typeface="+mn-lt"/>
              </a:rPr>
              <a:t>It is ‘other’. </a:t>
            </a:r>
            <a:r>
              <a:rPr lang="en-AU" dirty="0" smtClean="0">
                <a:latin typeface="+mn-lt"/>
              </a:rPr>
              <a:t>(1)</a:t>
            </a:r>
          </a:p>
          <a:p>
            <a:pPr>
              <a:buFontTx/>
              <a:buChar char="-"/>
            </a:pPr>
            <a:endParaRPr lang="en-AU" b="1" dirty="0">
              <a:latin typeface="+mn-lt"/>
            </a:endParaRPr>
          </a:p>
          <a:p>
            <a:pPr marL="457200" indent="-457200">
              <a:buAutoNum type="arabicPeriod"/>
            </a:pPr>
            <a:r>
              <a:rPr lang="en-AU" i="1" dirty="0" smtClean="0">
                <a:latin typeface="+mn-lt"/>
              </a:rPr>
              <a:t>Australia’s </a:t>
            </a:r>
            <a:r>
              <a:rPr lang="en-AU" i="1" dirty="0">
                <a:latin typeface="+mn-lt"/>
              </a:rPr>
              <a:t>Mothers and Babies Report </a:t>
            </a:r>
            <a:r>
              <a:rPr lang="en-AU" i="1" dirty="0" smtClean="0">
                <a:latin typeface="+mn-lt"/>
              </a:rPr>
              <a:t>2012.</a:t>
            </a:r>
          </a:p>
          <a:p>
            <a:pPr marL="457200" indent="-457200">
              <a:buAutoNum type="arabicPeriod"/>
            </a:pPr>
            <a:r>
              <a:rPr lang="en-AU" i="1" dirty="0" smtClean="0">
                <a:latin typeface="+mn-lt"/>
              </a:rPr>
              <a:t>Pregnancy Outcome in South Australia 2012.</a:t>
            </a:r>
            <a:endParaRPr lang="en-AU" i="1" dirty="0">
              <a:latin typeface="+mn-lt"/>
            </a:endParaRPr>
          </a:p>
          <a:p>
            <a:pPr marL="0" indent="0">
              <a:buNone/>
            </a:pPr>
            <a:endParaRPr lang="en-AU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D738E-8962-435F-8C43-147B8DD7E819}" type="datetime1">
              <a:rPr lang="en-US" smtClean="0"/>
              <a:t>11/16/2015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9625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6856" y="460648"/>
            <a:ext cx="8229600" cy="1600200"/>
          </a:xfrm>
        </p:spPr>
        <p:txBody>
          <a:bodyPr/>
          <a:lstStyle/>
          <a:p>
            <a:r>
              <a:rPr lang="en-AU" dirty="0" smtClean="0"/>
              <a:t>Why are first-time mums being induced?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D738E-8962-435F-8C43-147B8DD7E819}" type="datetime1">
              <a:rPr lang="en-US" smtClean="0"/>
              <a:t>11/16/2015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Footer Text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532415" y="2418853"/>
            <a:ext cx="3600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400" dirty="0" smtClean="0"/>
              <a:t>I had pre-eclampsia.</a:t>
            </a:r>
            <a:endParaRPr lang="en-GB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517135" y="3251299"/>
            <a:ext cx="40324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400" dirty="0" smtClean="0"/>
              <a:t>I was 39 weeks, high BMI, insulin-dependent GDM and had become hypertensive.</a:t>
            </a:r>
            <a:endParaRPr lang="en-GB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2843808" y="4820959"/>
            <a:ext cx="35283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400" dirty="0" smtClean="0"/>
              <a:t>I was 38+6, 3cm dilated and in a lot of pain. I asked to be induced.</a:t>
            </a:r>
            <a:endParaRPr lang="en-GB" sz="2400" dirty="0"/>
          </a:p>
        </p:txBody>
      </p:sp>
      <p:sp>
        <p:nvSpPr>
          <p:cNvPr id="13" name="TextBox 12"/>
          <p:cNvSpPr txBox="1"/>
          <p:nvPr/>
        </p:nvSpPr>
        <p:spPr>
          <a:xfrm>
            <a:off x="5112060" y="2418853"/>
            <a:ext cx="36004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AU" sz="2400" dirty="0" smtClean="0"/>
              <a:t>My dad had passed away a few days earlier, and I was a day ‘overdue’. It seemed like a good idea so I didn’t miss the funeral.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3695808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6883" y="842167"/>
            <a:ext cx="8229600" cy="1290689"/>
          </a:xfrm>
        </p:spPr>
        <p:txBody>
          <a:bodyPr/>
          <a:lstStyle/>
          <a:p>
            <a:r>
              <a:rPr lang="en-AU" dirty="0"/>
              <a:t>Why </a:t>
            </a:r>
            <a:r>
              <a:rPr lang="en-AU" dirty="0" smtClean="0"/>
              <a:t>else are </a:t>
            </a:r>
            <a:r>
              <a:rPr lang="en-AU" dirty="0"/>
              <a:t>first-time mums being induced?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D738E-8962-435F-8C43-147B8DD7E819}" type="datetime1">
              <a:rPr lang="en-US" smtClean="0"/>
              <a:t>11/16/2015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Footer Text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3848294" y="4595644"/>
            <a:ext cx="449262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AU" sz="2400" dirty="0" smtClean="0"/>
              <a:t>No idea. I was only five days over and it was never explained to me. As a first-time mum, I didn’t think to ask.</a:t>
            </a:r>
            <a:endParaRPr lang="en-GB" sz="2400" dirty="0"/>
          </a:p>
        </p:txBody>
      </p:sp>
      <p:sp>
        <p:nvSpPr>
          <p:cNvPr id="14" name="TextBox 13"/>
          <p:cNvSpPr txBox="1"/>
          <p:nvPr/>
        </p:nvSpPr>
        <p:spPr>
          <a:xfrm>
            <a:off x="481221" y="3587532"/>
            <a:ext cx="3600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400" dirty="0" smtClean="0"/>
              <a:t>There was no medical reason at all. I was 40+10.</a:t>
            </a:r>
            <a:endParaRPr lang="en-GB" sz="2400" dirty="0"/>
          </a:p>
        </p:txBody>
      </p:sp>
      <p:sp>
        <p:nvSpPr>
          <p:cNvPr id="15" name="TextBox 14"/>
          <p:cNvSpPr txBox="1"/>
          <p:nvPr/>
        </p:nvSpPr>
        <p:spPr>
          <a:xfrm>
            <a:off x="3567487" y="2531219"/>
            <a:ext cx="50542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AU" sz="2400" dirty="0" smtClean="0"/>
              <a:t>“Why drag this out any longer? You’ll probably end up needing to be induced anyway.”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771193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332656"/>
            <a:ext cx="7803711" cy="5852783"/>
          </a:xfrm>
        </p:spPr>
      </p:pic>
    </p:spTree>
    <p:extLst>
      <p:ext uri="{BB962C8B-B14F-4D97-AF65-F5344CB8AC3E}">
        <p14:creationId xmlns:p14="http://schemas.microsoft.com/office/powerpoint/2010/main" val="804226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640960" cy="1224136"/>
          </a:xfrm>
        </p:spPr>
        <p:txBody>
          <a:bodyPr/>
          <a:lstStyle/>
          <a:p>
            <a:pPr algn="l"/>
            <a:r>
              <a:rPr lang="en-AU" dirty="0" smtClean="0"/>
              <a:t>When induction works well</a:t>
            </a:r>
            <a:endParaRPr lang="en-GB" dirty="0"/>
          </a:p>
        </p:txBody>
      </p:sp>
      <p:sp>
        <p:nvSpPr>
          <p:cNvPr id="7" name="TextBox 6"/>
          <p:cNvSpPr txBox="1"/>
          <p:nvPr/>
        </p:nvSpPr>
        <p:spPr>
          <a:xfrm>
            <a:off x="899592" y="4739660"/>
            <a:ext cx="784887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400" dirty="0"/>
              <a:t>I felt really well supported through my induction. </a:t>
            </a:r>
            <a:r>
              <a:rPr lang="en-GB" sz="2400" dirty="0" smtClean="0"/>
              <a:t/>
            </a:r>
            <a:br>
              <a:rPr lang="en-GB" sz="2400" dirty="0" smtClean="0"/>
            </a:br>
            <a:r>
              <a:rPr lang="en-GB" sz="2400" dirty="0" smtClean="0"/>
              <a:t>The </a:t>
            </a:r>
            <a:r>
              <a:rPr lang="en-GB" sz="2400" dirty="0"/>
              <a:t>OB was extremely supportive of my wishes to be induced and the midwives were </a:t>
            </a:r>
            <a:r>
              <a:rPr lang="en-GB" sz="2400" dirty="0" smtClean="0"/>
              <a:t>great. </a:t>
            </a:r>
            <a:r>
              <a:rPr lang="en-GB" sz="2400" dirty="0"/>
              <a:t>I was lucky as a </a:t>
            </a:r>
            <a:r>
              <a:rPr lang="en-GB" sz="2400" dirty="0" smtClean="0"/>
              <a:t>first-time </a:t>
            </a:r>
            <a:r>
              <a:rPr lang="en-GB" sz="2400" dirty="0"/>
              <a:t>mum that my labour progressed quite quickly</a:t>
            </a:r>
            <a:r>
              <a:rPr lang="en-GB" sz="2400" dirty="0" smtClean="0"/>
              <a:t>!</a:t>
            </a:r>
            <a:endParaRPr lang="en-GB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323528" y="3308791"/>
            <a:ext cx="83529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>
                <a:latin typeface="Palatino Linotype" panose="02040502050505030304" pitchFamily="18" charset="0"/>
              </a:rPr>
              <a:t>To </a:t>
            </a:r>
            <a:r>
              <a:rPr lang="en-GB" sz="2400" dirty="0">
                <a:latin typeface="Palatino Linotype" panose="02040502050505030304" pitchFamily="18" charset="0"/>
              </a:rPr>
              <a:t>me, the induction was a positive experience, especially given how uncomfortable the last 4 weeks of my pregnancy were after the preterm labour. (Successful AROM</a:t>
            </a:r>
            <a:r>
              <a:rPr lang="en-GB" sz="2400" dirty="0" smtClean="0">
                <a:latin typeface="Palatino Linotype" panose="02040502050505030304" pitchFamily="18" charset="0"/>
              </a:rPr>
              <a:t>.)</a:t>
            </a:r>
            <a:endParaRPr lang="en-GB" sz="2400" dirty="0">
              <a:latin typeface="Palatino Linotype" panose="0204050205050503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47664" y="1988840"/>
            <a:ext cx="7200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AU" sz="2400" dirty="0" smtClean="0"/>
              <a:t>I was induced on Day 5 after spontaneous rupture of membranes. I didn’t have a negative experience. Midwives explained the procedure and risks.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940048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7544" y="804664"/>
            <a:ext cx="8136904" cy="1328192"/>
          </a:xfrm>
        </p:spPr>
        <p:txBody>
          <a:bodyPr anchor="ctr">
            <a:noAutofit/>
          </a:bodyPr>
          <a:lstStyle/>
          <a:p>
            <a:r>
              <a:rPr lang="en-AU" sz="5400" dirty="0" smtClean="0"/>
              <a:t>Would you still consider</a:t>
            </a:r>
            <a:br>
              <a:rPr lang="en-AU" sz="5400" dirty="0" smtClean="0"/>
            </a:br>
            <a:r>
              <a:rPr lang="en-AU" sz="5400" dirty="0" smtClean="0"/>
              <a:t>inducing Ms X if…?</a:t>
            </a:r>
            <a:endParaRPr lang="en-GB" sz="5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7544" y="1988840"/>
            <a:ext cx="8208912" cy="4392488"/>
          </a:xfrm>
        </p:spPr>
        <p:txBody>
          <a:bodyPr anchor="ctr">
            <a:normAutofit/>
          </a:bodyPr>
          <a:lstStyle/>
          <a:p>
            <a:pPr marL="457200" indent="-457200" algn="l">
              <a:lnSpc>
                <a:spcPct val="150000"/>
              </a:lnSpc>
              <a:buFontTx/>
              <a:buChar char="-"/>
            </a:pPr>
            <a:r>
              <a:rPr lang="en-AU" sz="2600" dirty="0" smtClean="0">
                <a:solidFill>
                  <a:schemeClr val="tx1"/>
                </a:solidFill>
                <a:latin typeface="+mn-lt"/>
              </a:rPr>
              <a:t>Her platelet </a:t>
            </a:r>
            <a:r>
              <a:rPr lang="en-AU" sz="2600" dirty="0">
                <a:solidFill>
                  <a:schemeClr val="tx1"/>
                </a:solidFill>
                <a:latin typeface="+mn-lt"/>
              </a:rPr>
              <a:t>count at </a:t>
            </a:r>
            <a:r>
              <a:rPr lang="en-AU" sz="2600" dirty="0" smtClean="0">
                <a:solidFill>
                  <a:schemeClr val="tx1"/>
                </a:solidFill>
                <a:latin typeface="+mn-lt"/>
              </a:rPr>
              <a:t>admission has increased </a:t>
            </a:r>
            <a:br>
              <a:rPr lang="en-AU" sz="2600" dirty="0" smtClean="0">
                <a:solidFill>
                  <a:schemeClr val="tx1"/>
                </a:solidFill>
                <a:latin typeface="+mn-lt"/>
              </a:rPr>
            </a:br>
            <a:r>
              <a:rPr lang="en-AU" sz="2600" dirty="0" smtClean="0">
                <a:solidFill>
                  <a:schemeClr val="tx1"/>
                </a:solidFill>
                <a:latin typeface="+mn-lt"/>
              </a:rPr>
              <a:t>from 109 000 to </a:t>
            </a:r>
            <a:r>
              <a:rPr lang="en-AU" sz="2600" dirty="0">
                <a:solidFill>
                  <a:schemeClr val="tx1"/>
                </a:solidFill>
                <a:latin typeface="+mn-lt"/>
              </a:rPr>
              <a:t>119 </a:t>
            </a:r>
            <a:r>
              <a:rPr lang="en-AU" sz="2600" dirty="0" smtClean="0">
                <a:solidFill>
                  <a:schemeClr val="tx1"/>
                </a:solidFill>
                <a:latin typeface="+mn-lt"/>
              </a:rPr>
              <a:t>000.</a:t>
            </a:r>
          </a:p>
          <a:p>
            <a:pPr marL="457200" indent="-457200" algn="l">
              <a:lnSpc>
                <a:spcPct val="150000"/>
              </a:lnSpc>
              <a:buFontTx/>
              <a:buChar char="-"/>
            </a:pPr>
            <a:r>
              <a:rPr lang="en-AU" sz="2600" dirty="0" smtClean="0">
                <a:solidFill>
                  <a:schemeClr val="tx1"/>
                </a:solidFill>
                <a:latin typeface="+mn-lt"/>
              </a:rPr>
              <a:t>And her bishop scores at admission look like this…</a:t>
            </a:r>
            <a:endParaRPr lang="en-AU" sz="26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66929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xecutive">
  <a:themeElements>
    <a:clrScheme name="Angles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Executi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xecutiv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605</TotalTime>
  <Words>835</Words>
  <Application>Microsoft Office PowerPoint</Application>
  <PresentationFormat>On-screen Show (4:3)</PresentationFormat>
  <Paragraphs>107</Paragraphs>
  <Slides>25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Executive</vt:lpstr>
      <vt:lpstr>Women’s Experiences of First Time Labour and Birth  - Induction -</vt:lpstr>
      <vt:lpstr>Who am I… And why  am I here? </vt:lpstr>
      <vt:lpstr>Would you recommend induction if Ms X…?</vt:lpstr>
      <vt:lpstr>Induction in Australia</vt:lpstr>
      <vt:lpstr>Why are first-time mums being induced?</vt:lpstr>
      <vt:lpstr>Why else are first-time mums being induced?</vt:lpstr>
      <vt:lpstr>PowerPoint Presentation</vt:lpstr>
      <vt:lpstr>When induction works well</vt:lpstr>
      <vt:lpstr>Would you still consider inducing Ms X if…?</vt:lpstr>
      <vt:lpstr>PowerPoint Presentation</vt:lpstr>
      <vt:lpstr>How about if…?</vt:lpstr>
      <vt:lpstr>Time to ‘fess up…</vt:lpstr>
      <vt:lpstr>PowerPoint Presentation</vt:lpstr>
      <vt:lpstr>My Experience</vt:lpstr>
      <vt:lpstr>When induction doesn’t work so well…</vt:lpstr>
      <vt:lpstr>PowerPoint Presentation</vt:lpstr>
      <vt:lpstr>Flawed Decision Making?</vt:lpstr>
      <vt:lpstr>PowerPoint Presentation</vt:lpstr>
      <vt:lpstr>Issues with how  induction happens</vt:lpstr>
      <vt:lpstr>More subtle side-effects</vt:lpstr>
      <vt:lpstr>PowerPoint Presentation</vt:lpstr>
      <vt:lpstr>PowerPoint Presentation</vt:lpstr>
      <vt:lpstr>PowerPoint Presentation</vt:lpstr>
      <vt:lpstr>What can we do?</vt:lpstr>
      <vt:lpstr>The key to  woman-centred care: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Women’s Experiences of First Time Labour and Birth  - Induction -</dc:title>
  <dc:creator>Tessa</dc:creator>
  <cp:lastModifiedBy>Tessa</cp:lastModifiedBy>
  <cp:revision>22</cp:revision>
  <dcterms:created xsi:type="dcterms:W3CDTF">2015-11-15T09:37:20Z</dcterms:created>
  <dcterms:modified xsi:type="dcterms:W3CDTF">2015-11-15T19:42:31Z</dcterms:modified>
</cp:coreProperties>
</file>